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4" r:id="rId6"/>
    <p:sldId id="265" r:id="rId7"/>
    <p:sldId id="266" r:id="rId8"/>
    <p:sldId id="259" r:id="rId9"/>
    <p:sldId id="272" r:id="rId10"/>
    <p:sldId id="267" r:id="rId11"/>
    <p:sldId id="268" r:id="rId12"/>
    <p:sldId id="269" r:id="rId13"/>
    <p:sldId id="271"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96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D70871-29D7-824A-9F1E-17ACF4037185}" type="datetimeFigureOut">
              <a:rPr lang="en-US" smtClean="0"/>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574273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D70871-29D7-824A-9F1E-17ACF4037185}" type="datetimeFigureOut">
              <a:rPr lang="en-US" smtClean="0"/>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2160353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D70871-29D7-824A-9F1E-17ACF4037185}" type="datetimeFigureOut">
              <a:rPr lang="en-US" smtClean="0"/>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2773539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D70871-29D7-824A-9F1E-17ACF4037185}" type="datetimeFigureOut">
              <a:rPr lang="en-US" smtClean="0"/>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1854611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D70871-29D7-824A-9F1E-17ACF4037185}" type="datetimeFigureOut">
              <a:rPr lang="en-US" smtClean="0"/>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1425058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D70871-29D7-824A-9F1E-17ACF4037185}" type="datetimeFigureOut">
              <a:rPr lang="en-US" smtClean="0"/>
              <a:t>5/9/12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2331575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D70871-29D7-824A-9F1E-17ACF4037185}" type="datetimeFigureOut">
              <a:rPr lang="en-US" smtClean="0"/>
              <a:t>5/9/12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2266766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D70871-29D7-824A-9F1E-17ACF4037185}" type="datetimeFigureOut">
              <a:rPr lang="en-US" smtClean="0"/>
              <a:t>5/9/12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1073728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70871-29D7-824A-9F1E-17ACF4037185}" type="datetimeFigureOut">
              <a:rPr lang="en-US" smtClean="0"/>
              <a:t>5/9/12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3124844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70871-29D7-824A-9F1E-17ACF4037185}" type="datetimeFigureOut">
              <a:rPr lang="en-US" smtClean="0"/>
              <a:t>5/9/12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3239855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70871-29D7-824A-9F1E-17ACF4037185}" type="datetimeFigureOut">
              <a:rPr lang="en-US" smtClean="0"/>
              <a:t>5/9/12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0B631-E6BC-BE49-AC3A-2CEDF1AE7A4B}" type="slidenum">
              <a:rPr lang="en-US" smtClean="0"/>
              <a:t>‹#›</a:t>
            </a:fld>
            <a:endParaRPr lang="en-US"/>
          </a:p>
        </p:txBody>
      </p:sp>
    </p:spTree>
    <p:extLst>
      <p:ext uri="{BB962C8B-B14F-4D97-AF65-F5344CB8AC3E}">
        <p14:creationId xmlns:p14="http://schemas.microsoft.com/office/powerpoint/2010/main" val="22688361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70871-29D7-824A-9F1E-17ACF4037185}" type="datetimeFigureOut">
              <a:rPr lang="en-US" smtClean="0"/>
              <a:t>5/9/12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D0B631-E6BC-BE49-AC3A-2CEDF1AE7A4B}" type="slidenum">
              <a:rPr lang="en-US" smtClean="0"/>
              <a:t>‹#›</a:t>
            </a:fld>
            <a:endParaRPr lang="en-US"/>
          </a:p>
        </p:txBody>
      </p:sp>
    </p:spTree>
    <p:extLst>
      <p:ext uri="{BB962C8B-B14F-4D97-AF65-F5344CB8AC3E}">
        <p14:creationId xmlns:p14="http://schemas.microsoft.com/office/powerpoint/2010/main" val="392986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gif"/><Relationship Id="rId3"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0868" y="2731060"/>
            <a:ext cx="7772400" cy="1470025"/>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Input and Output Devices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ubtitle 2"/>
          <p:cNvSpPr>
            <a:spLocks noGrp="1"/>
          </p:cNvSpPr>
          <p:nvPr>
            <p:ph type="subTitle" idx="1"/>
          </p:nvPr>
        </p:nvSpPr>
        <p:spPr>
          <a:xfrm>
            <a:off x="1594943" y="3945473"/>
            <a:ext cx="7397586" cy="1752600"/>
          </a:xfrm>
        </p:spPr>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How computers </a:t>
            </a:r>
          </a:p>
          <a:p>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send and receive data</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4" name="Picture 3"/>
          <p:cNvPicPr>
            <a:picLocks noChangeAspect="1"/>
          </p:cNvPicPr>
          <p:nvPr/>
        </p:nvPicPr>
        <p:blipFill>
          <a:blip r:embed="rId2"/>
          <a:stretch>
            <a:fillRect/>
          </a:stretch>
        </p:blipFill>
        <p:spPr>
          <a:xfrm>
            <a:off x="5334929" y="128847"/>
            <a:ext cx="3657600" cy="2407920"/>
          </a:xfrm>
          <a:prstGeom prst="rect">
            <a:avLst/>
          </a:prstGeom>
        </p:spPr>
      </p:pic>
      <p:pic>
        <p:nvPicPr>
          <p:cNvPr id="5" name="Picture 4"/>
          <p:cNvPicPr>
            <a:picLocks noChangeAspect="1"/>
          </p:cNvPicPr>
          <p:nvPr/>
        </p:nvPicPr>
        <p:blipFill>
          <a:blip r:embed="rId3"/>
          <a:stretch>
            <a:fillRect/>
          </a:stretch>
        </p:blipFill>
        <p:spPr>
          <a:xfrm>
            <a:off x="0" y="0"/>
            <a:ext cx="3301094" cy="3313287"/>
          </a:xfrm>
          <a:prstGeom prst="rect">
            <a:avLst/>
          </a:prstGeom>
        </p:spPr>
      </p:pic>
    </p:spTree>
    <p:extLst>
      <p:ext uri="{BB962C8B-B14F-4D97-AF65-F5344CB8AC3E}">
        <p14:creationId xmlns:p14="http://schemas.microsoft.com/office/powerpoint/2010/main" val="8109551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Output Devices</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 name="Picture 3" descr="MC9004326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282" y="1019299"/>
            <a:ext cx="2286000" cy="2286000"/>
          </a:xfrm>
          <a:prstGeom prst="rect">
            <a:avLst/>
          </a:prstGeom>
        </p:spPr>
      </p:pic>
      <p:pic>
        <p:nvPicPr>
          <p:cNvPr id="5" name="Picture 4" descr="MP90040214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97789">
            <a:off x="6495484" y="4040706"/>
            <a:ext cx="2603252" cy="2617796"/>
          </a:xfrm>
          <a:prstGeom prst="rect">
            <a:avLst/>
          </a:prstGeom>
        </p:spPr>
      </p:pic>
      <p:sp>
        <p:nvSpPr>
          <p:cNvPr id="6" name="Rectangle 5"/>
          <p:cNvSpPr/>
          <p:nvPr/>
        </p:nvSpPr>
        <p:spPr>
          <a:xfrm>
            <a:off x="4075788" y="5472854"/>
            <a:ext cx="2777473"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chemeClr val="accent3"/>
                </a:solidFill>
              </a:rPr>
              <a:t>Speakers</a:t>
            </a:r>
            <a:endParaRPr lang="en-US" sz="5400" b="1" dirty="0">
              <a:ln/>
              <a:solidFill>
                <a:schemeClr val="accent3"/>
              </a:solidFill>
            </a:endParaRPr>
          </a:p>
        </p:txBody>
      </p:sp>
      <p:sp>
        <p:nvSpPr>
          <p:cNvPr id="7" name="Rectangle 6"/>
          <p:cNvSpPr/>
          <p:nvPr/>
        </p:nvSpPr>
        <p:spPr>
          <a:xfrm>
            <a:off x="2144063" y="1901298"/>
            <a:ext cx="3795593"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chemeClr val="accent3"/>
                </a:solidFill>
              </a:rPr>
              <a:t>Headphones</a:t>
            </a:r>
            <a:endParaRPr lang="en-US" sz="5400" b="1" dirty="0">
              <a:ln/>
              <a:solidFill>
                <a:schemeClr val="accent3"/>
              </a:solidFill>
            </a:endParaRPr>
          </a:p>
        </p:txBody>
      </p:sp>
      <p:sp>
        <p:nvSpPr>
          <p:cNvPr id="8" name="TextBox 7"/>
          <p:cNvSpPr txBox="1"/>
          <p:nvPr/>
        </p:nvSpPr>
        <p:spPr>
          <a:xfrm>
            <a:off x="2247048" y="3003192"/>
            <a:ext cx="4807264" cy="2308324"/>
          </a:xfrm>
          <a:prstGeom prst="rect">
            <a:avLst/>
          </a:prstGeom>
          <a:noFill/>
        </p:spPr>
        <p:txBody>
          <a:bodyPr wrap="square" rtlCol="0">
            <a:spAutoFit/>
          </a:bodyPr>
          <a:lstStyle/>
          <a:p>
            <a:r>
              <a:rPr lang="en-US" sz="2400" dirty="0" smtClean="0">
                <a:solidFill>
                  <a:schemeClr val="accent3">
                    <a:lumMod val="75000"/>
                  </a:schemeClr>
                </a:solidFill>
              </a:rPr>
              <a:t>These devices project sound to a person (headphones) or a room (speakers). They convert electronic signals from the computer into something you can hear, and send the sounds to you.</a:t>
            </a:r>
            <a:endParaRPr lang="en-US" sz="2400" dirty="0">
              <a:solidFill>
                <a:schemeClr val="accent3">
                  <a:lumMod val="75000"/>
                </a:schemeClr>
              </a:solidFill>
            </a:endParaRPr>
          </a:p>
        </p:txBody>
      </p:sp>
    </p:spTree>
    <p:extLst>
      <p:ext uri="{BB962C8B-B14F-4D97-AF65-F5344CB8AC3E}">
        <p14:creationId xmlns:p14="http://schemas.microsoft.com/office/powerpoint/2010/main" val="5654415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9050">
                  <a:solidFill>
                    <a:schemeClr val="tx2">
                      <a:tint val="1000"/>
                    </a:schemeClr>
                  </a:solidFill>
                  <a:prstDash val="solid"/>
                </a:ln>
                <a:solidFill>
                  <a:schemeClr val="accent2"/>
                </a:solidFill>
                <a:effectLst>
                  <a:outerShdw blurRad="50000" dist="50800" dir="7500000" algn="tl">
                    <a:srgbClr val="000000">
                      <a:shade val="5000"/>
                      <a:alpha val="35000"/>
                    </a:srgbClr>
                  </a:outerShdw>
                </a:effectLst>
              </a:rPr>
              <a:t>Output Device</a:t>
            </a:r>
            <a:endParaRPr lang="en-US" b="1" dirty="0">
              <a:ln w="19050">
                <a:solidFill>
                  <a:schemeClr val="tx2">
                    <a:tint val="1000"/>
                  </a:schemeClr>
                </a:solidFill>
                <a:prstDash val="solid"/>
              </a:ln>
              <a:solidFill>
                <a:schemeClr val="accent2"/>
              </a:solidFill>
              <a:effectLst>
                <a:outerShdw blurRad="50000" dist="50800" dir="7500000" algn="tl">
                  <a:srgbClr val="000000">
                    <a:shade val="5000"/>
                    <a:alpha val="35000"/>
                  </a:srgbClr>
                </a:outerShdw>
              </a:effectLst>
            </a:endParaRPr>
          </a:p>
        </p:txBody>
      </p:sp>
      <p:pic>
        <p:nvPicPr>
          <p:cNvPr id="3" name="Picture 2" descr="MC90043153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1968" y="2100129"/>
            <a:ext cx="3351769" cy="3528178"/>
          </a:xfrm>
          <a:prstGeom prst="rect">
            <a:avLst/>
          </a:prstGeom>
        </p:spPr>
      </p:pic>
      <p:sp>
        <p:nvSpPr>
          <p:cNvPr id="4" name="Rectangle 3"/>
          <p:cNvSpPr/>
          <p:nvPr/>
        </p:nvSpPr>
        <p:spPr>
          <a:xfrm>
            <a:off x="789322" y="2044005"/>
            <a:ext cx="2175934"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srgbClr val="C0504D"/>
                </a:solidFill>
              </a:rPr>
              <a:t>Printer</a:t>
            </a:r>
            <a:endParaRPr lang="en-US" sz="5400" b="1" dirty="0">
              <a:ln/>
              <a:solidFill>
                <a:srgbClr val="C0504D"/>
              </a:solidFill>
            </a:endParaRPr>
          </a:p>
        </p:txBody>
      </p:sp>
      <p:sp>
        <p:nvSpPr>
          <p:cNvPr id="5" name="TextBox 4"/>
          <p:cNvSpPr txBox="1"/>
          <p:nvPr/>
        </p:nvSpPr>
        <p:spPr>
          <a:xfrm>
            <a:off x="789322" y="3277768"/>
            <a:ext cx="3518785" cy="1569660"/>
          </a:xfrm>
          <a:prstGeom prst="rect">
            <a:avLst/>
          </a:prstGeom>
          <a:noFill/>
        </p:spPr>
        <p:txBody>
          <a:bodyPr wrap="square" rtlCol="0">
            <a:spAutoFit/>
          </a:bodyPr>
          <a:lstStyle/>
          <a:p>
            <a:r>
              <a:rPr lang="en-US" sz="2400" dirty="0" smtClean="0">
                <a:solidFill>
                  <a:srgbClr val="C0504D"/>
                </a:solidFill>
              </a:rPr>
              <a:t>The printer takes signals from the computer and sends out documents or pictures for you to use. </a:t>
            </a:r>
            <a:endParaRPr lang="en-US" sz="2400" dirty="0">
              <a:solidFill>
                <a:srgbClr val="C0504D"/>
              </a:solidFill>
            </a:endParaRPr>
          </a:p>
        </p:txBody>
      </p:sp>
    </p:spTree>
    <p:extLst>
      <p:ext uri="{BB962C8B-B14F-4D97-AF65-F5344CB8AC3E}">
        <p14:creationId xmlns:p14="http://schemas.microsoft.com/office/powerpoint/2010/main" val="18581632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b="1" dirty="0" smtClean="0">
                <a:ln w="19050">
                  <a:solidFill>
                    <a:schemeClr val="tx2">
                      <a:tint val="1000"/>
                    </a:schemeClr>
                  </a:solidFill>
                  <a:prstDash val="solid"/>
                </a:ln>
                <a:solidFill>
                  <a:srgbClr val="558ED5"/>
                </a:solidFill>
                <a:effectLst>
                  <a:outerShdw blurRad="50000" dist="50800" dir="7500000" algn="tl">
                    <a:srgbClr val="000000">
                      <a:shade val="5000"/>
                      <a:alpha val="35000"/>
                    </a:srgbClr>
                  </a:outerShdw>
                </a:effectLst>
              </a:rPr>
              <a:t>Other Devices</a:t>
            </a:r>
            <a:endParaRPr lang="en-US" sz="5400" b="1" dirty="0">
              <a:ln w="19050">
                <a:solidFill>
                  <a:schemeClr val="tx2">
                    <a:tint val="1000"/>
                  </a:schemeClr>
                </a:solidFill>
                <a:prstDash val="solid"/>
              </a:ln>
              <a:solidFill>
                <a:srgbClr val="558ED5"/>
              </a:solidFill>
              <a:effectLst>
                <a:outerShdw blurRad="50000" dist="50800" dir="7500000" algn="tl">
                  <a:srgbClr val="000000">
                    <a:shade val="5000"/>
                    <a:alpha val="35000"/>
                  </a:srgbClr>
                </a:outerShdw>
              </a:effectLst>
            </a:endParaRPr>
          </a:p>
        </p:txBody>
      </p:sp>
      <p:pic>
        <p:nvPicPr>
          <p:cNvPr id="5" name="Picture 4" descr="http://howtobuycomputer.net/images/videocar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878" y="1417639"/>
            <a:ext cx="1740002" cy="174000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kmr5090\AppData\Local\Microsoft\Windows\Temporary Internet Files\Content.IE5\HQO8IBOX\MP90038283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0898" y="4787539"/>
            <a:ext cx="2473325" cy="176666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214120" y="2642807"/>
            <a:ext cx="5543899" cy="1938992"/>
          </a:xfrm>
          <a:prstGeom prst="rect">
            <a:avLst/>
          </a:prstGeom>
          <a:noFill/>
        </p:spPr>
        <p:txBody>
          <a:bodyPr wrap="square" rtlCol="0">
            <a:spAutoFit/>
          </a:bodyPr>
          <a:lstStyle/>
          <a:p>
            <a:r>
              <a:rPr lang="en-US" sz="2400" dirty="0" smtClean="0">
                <a:solidFill>
                  <a:srgbClr val="558ED5"/>
                </a:solidFill>
              </a:rPr>
              <a:t>Internal hardware components are often both an input and output device, all in one. Sometimes, they need to be combined with another component, like speakers or a monitor, to be output devices.</a:t>
            </a:r>
            <a:endParaRPr lang="en-US" sz="2400" dirty="0">
              <a:solidFill>
                <a:srgbClr val="558ED5"/>
              </a:solidFill>
            </a:endParaRPr>
          </a:p>
        </p:txBody>
      </p:sp>
    </p:spTree>
    <p:extLst>
      <p:ext uri="{BB962C8B-B14F-4D97-AF65-F5344CB8AC3E}">
        <p14:creationId xmlns:p14="http://schemas.microsoft.com/office/powerpoint/2010/main" val="3160542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kmr5090\AppData\Local\Microsoft\Windows\Temporary Internet Files\Content.IE5\HQO8IBOX\MP90041008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52600" y="1598270"/>
            <a:ext cx="5410200" cy="4154984"/>
          </a:xfrm>
          <a:prstGeom prst="rect">
            <a:avLst/>
          </a:prstGeom>
          <a:solidFill>
            <a:schemeClr val="bg1"/>
          </a:solidFill>
        </p:spPr>
        <p:txBody>
          <a:bodyPr wrap="square" rtlCol="0">
            <a:spAutoFit/>
          </a:bodyPr>
          <a:lstStyle/>
          <a:p>
            <a:pPr algn="ctr"/>
            <a:r>
              <a:rPr lang="en-US" sz="4800" b="1" dirty="0" smtClean="0">
                <a:solidFill>
                  <a:srgbClr val="FF0000"/>
                </a:solidFill>
              </a:rPr>
              <a:t>Congratulations!</a:t>
            </a:r>
            <a:r>
              <a:rPr lang="en-US" sz="3600" dirty="0" smtClean="0"/>
              <a:t> </a:t>
            </a:r>
            <a:r>
              <a:rPr lang="en-US" sz="3600" dirty="0"/>
              <a:t> </a:t>
            </a:r>
            <a:r>
              <a:rPr lang="en-US" sz="3600" dirty="0" smtClean="0"/>
              <a:t>You have learned </a:t>
            </a:r>
            <a:r>
              <a:rPr lang="en-US" sz="3600" dirty="0" smtClean="0"/>
              <a:t>about computer input and output devices! </a:t>
            </a:r>
            <a:endParaRPr lang="en-US" sz="3600" dirty="0" smtClean="0"/>
          </a:p>
          <a:p>
            <a:pPr algn="ctr"/>
            <a:r>
              <a:rPr lang="en-US" sz="3600" dirty="0" smtClean="0"/>
              <a:t>Now you can explore them some more!</a:t>
            </a:r>
            <a:endParaRPr lang="en-US" sz="3600" dirty="0" smtClean="0"/>
          </a:p>
          <a:p>
            <a:pPr algn="ctr"/>
            <a:r>
              <a:rPr lang="en-US" sz="3600" b="1" dirty="0" smtClean="0">
                <a:solidFill>
                  <a:srgbClr val="FF0000"/>
                </a:solidFill>
              </a:rPr>
              <a:t>HAVE FUN! </a:t>
            </a:r>
            <a:endParaRPr lang="en-US" sz="3600" b="1" dirty="0">
              <a:solidFill>
                <a:srgbClr val="FF0000"/>
              </a:solidFill>
            </a:endParaRPr>
          </a:p>
        </p:txBody>
      </p:sp>
    </p:spTree>
    <p:extLst>
      <p:ext uri="{BB962C8B-B14F-4D97-AF65-F5344CB8AC3E}">
        <p14:creationId xmlns:p14="http://schemas.microsoft.com/office/powerpoint/2010/main" val="25234339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Input and Output: </a:t>
            </a:r>
            <a:b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en-US"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What’s the difference?</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 name="Content Placeholder 3"/>
          <p:cNvSpPr>
            <a:spLocks noGrp="1"/>
          </p:cNvSpPr>
          <p:nvPr>
            <p:ph idx="1"/>
          </p:nvPr>
        </p:nvSpPr>
        <p:spPr/>
        <p:txBody>
          <a:bodyPr/>
          <a:lstStyle/>
          <a:p>
            <a:pPr marL="0" indent="0" algn="ctr">
              <a:buNone/>
            </a:pPr>
            <a:r>
              <a:rPr lang="en-US" dirty="0" smtClean="0">
                <a:solidFill>
                  <a:schemeClr val="tx2"/>
                </a:solidFill>
              </a:rPr>
              <a:t>In and Out are opposites. </a:t>
            </a:r>
          </a:p>
          <a:p>
            <a:pPr marL="0" indent="0" algn="ctr">
              <a:buNone/>
            </a:pPr>
            <a:r>
              <a:rPr lang="en-US" dirty="0" smtClean="0">
                <a:solidFill>
                  <a:schemeClr val="tx2"/>
                </a:solidFill>
              </a:rPr>
              <a:t>This is something to keep in mind when considering Input and Output.</a:t>
            </a:r>
          </a:p>
          <a:p>
            <a:pPr marL="0" indent="0" algn="ctr">
              <a:buNone/>
            </a:pPr>
            <a:r>
              <a:rPr lang="en-US" dirty="0" smtClean="0">
                <a:solidFill>
                  <a:schemeClr val="tx2"/>
                </a:solidFill>
              </a:rPr>
              <a:t> </a:t>
            </a:r>
          </a:p>
          <a:p>
            <a:pPr marL="0" indent="0">
              <a:buNone/>
            </a:pPr>
            <a:r>
              <a:rPr lang="en-US" dirty="0" smtClean="0">
                <a:solidFill>
                  <a:schemeClr val="tx2"/>
                </a:solidFill>
              </a:rPr>
              <a:t>           </a:t>
            </a:r>
          </a:p>
          <a:p>
            <a:pPr marL="0" indent="0">
              <a:buNone/>
            </a:pPr>
            <a:r>
              <a:rPr lang="en-US" dirty="0" smtClean="0">
                <a:solidFill>
                  <a:schemeClr val="tx2"/>
                </a:solidFill>
              </a:rPr>
              <a:t> </a:t>
            </a:r>
            <a:endParaRPr lang="en-US" dirty="0">
              <a:solidFill>
                <a:schemeClr val="tx2"/>
              </a:solidFill>
            </a:endParaRPr>
          </a:p>
        </p:txBody>
      </p:sp>
      <p:grpSp>
        <p:nvGrpSpPr>
          <p:cNvPr id="11" name="Group 10"/>
          <p:cNvGrpSpPr/>
          <p:nvPr/>
        </p:nvGrpSpPr>
        <p:grpSpPr>
          <a:xfrm>
            <a:off x="1531025" y="4442528"/>
            <a:ext cx="2323331" cy="1493014"/>
            <a:chOff x="1531025" y="4442528"/>
            <a:chExt cx="2323331" cy="1493014"/>
          </a:xfrm>
        </p:grpSpPr>
        <p:sp>
          <p:nvSpPr>
            <p:cNvPr id="9" name="Right Arrow 8"/>
            <p:cNvSpPr/>
            <p:nvPr/>
          </p:nvSpPr>
          <p:spPr>
            <a:xfrm>
              <a:off x="1531025" y="4442528"/>
              <a:ext cx="2323331" cy="149301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1853700" y="4873750"/>
              <a:ext cx="1458920" cy="584776"/>
            </a:xfrm>
            <a:prstGeom prst="rect">
              <a:avLst/>
            </a:prstGeom>
            <a:noFill/>
          </p:spPr>
          <p:txBody>
            <a:bodyPr wrap="square" rtlCol="0">
              <a:spAutoFit/>
            </a:bodyPr>
            <a:lstStyle/>
            <a:p>
              <a:r>
                <a:rPr lang="en-US" sz="3200" dirty="0" smtClean="0"/>
                <a:t>INPUT</a:t>
              </a:r>
              <a:endParaRPr lang="en-US" sz="3200" dirty="0"/>
            </a:p>
          </p:txBody>
        </p:sp>
      </p:grpSp>
      <p:pic>
        <p:nvPicPr>
          <p:cNvPr id="8" name="Picture 7"/>
          <p:cNvPicPr>
            <a:picLocks noChangeAspect="1"/>
          </p:cNvPicPr>
          <p:nvPr/>
        </p:nvPicPr>
        <p:blipFill>
          <a:blip r:embed="rId2"/>
          <a:stretch>
            <a:fillRect/>
          </a:stretch>
        </p:blipFill>
        <p:spPr>
          <a:xfrm>
            <a:off x="3064812" y="4442528"/>
            <a:ext cx="3334623" cy="2042228"/>
          </a:xfrm>
          <a:prstGeom prst="rect">
            <a:avLst/>
          </a:prstGeom>
        </p:spPr>
      </p:pic>
      <p:grpSp>
        <p:nvGrpSpPr>
          <p:cNvPr id="16" name="Group 15"/>
          <p:cNvGrpSpPr/>
          <p:nvPr/>
        </p:nvGrpSpPr>
        <p:grpSpPr>
          <a:xfrm>
            <a:off x="4111814" y="4892211"/>
            <a:ext cx="1357436" cy="1842622"/>
            <a:chOff x="4111814" y="4892211"/>
            <a:chExt cx="1357436" cy="1842622"/>
          </a:xfrm>
        </p:grpSpPr>
        <p:sp>
          <p:nvSpPr>
            <p:cNvPr id="12" name="Down Arrow 11"/>
            <p:cNvSpPr/>
            <p:nvPr/>
          </p:nvSpPr>
          <p:spPr>
            <a:xfrm>
              <a:off x="4111814" y="4892211"/>
              <a:ext cx="1357436" cy="184262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rot="5400000">
              <a:off x="4033488" y="5510414"/>
              <a:ext cx="1561904" cy="523220"/>
            </a:xfrm>
            <a:prstGeom prst="rect">
              <a:avLst/>
            </a:prstGeom>
            <a:noFill/>
          </p:spPr>
          <p:txBody>
            <a:bodyPr wrap="square" rtlCol="0">
              <a:spAutoFit/>
            </a:bodyPr>
            <a:lstStyle/>
            <a:p>
              <a:r>
                <a:rPr lang="en-US" sz="2800" dirty="0" smtClean="0"/>
                <a:t>OUTPUT</a:t>
              </a:r>
              <a:endParaRPr lang="en-US" sz="2800" dirty="0"/>
            </a:p>
          </p:txBody>
        </p:sp>
      </p:grpSp>
      <p:sp>
        <p:nvSpPr>
          <p:cNvPr id="14" name="TextBox 13"/>
          <p:cNvSpPr txBox="1"/>
          <p:nvPr/>
        </p:nvSpPr>
        <p:spPr>
          <a:xfrm>
            <a:off x="922691" y="3294989"/>
            <a:ext cx="7260277" cy="584776"/>
          </a:xfrm>
          <a:prstGeom prst="rect">
            <a:avLst/>
          </a:prstGeom>
          <a:noFill/>
        </p:spPr>
        <p:txBody>
          <a:bodyPr wrap="square" rtlCol="0">
            <a:spAutoFit/>
          </a:bodyPr>
          <a:lstStyle/>
          <a:p>
            <a:r>
              <a:rPr lang="en-US" sz="3200" dirty="0" smtClean="0">
                <a:solidFill>
                  <a:srgbClr val="1F497D"/>
                </a:solidFill>
              </a:rPr>
              <a:t>Ask: Does this device send information in?</a:t>
            </a:r>
            <a:endParaRPr lang="en-US" sz="3200" dirty="0">
              <a:solidFill>
                <a:srgbClr val="1F497D"/>
              </a:solidFill>
            </a:endParaRPr>
          </a:p>
        </p:txBody>
      </p:sp>
      <p:sp>
        <p:nvSpPr>
          <p:cNvPr id="15" name="TextBox 14"/>
          <p:cNvSpPr txBox="1"/>
          <p:nvPr/>
        </p:nvSpPr>
        <p:spPr>
          <a:xfrm>
            <a:off x="1926352" y="3863963"/>
            <a:ext cx="5252956" cy="584776"/>
          </a:xfrm>
          <a:prstGeom prst="rect">
            <a:avLst/>
          </a:prstGeom>
          <a:noFill/>
        </p:spPr>
        <p:txBody>
          <a:bodyPr wrap="square" rtlCol="0">
            <a:spAutoFit/>
          </a:bodyPr>
          <a:lstStyle/>
          <a:p>
            <a:r>
              <a:rPr lang="en-US" sz="3200" dirty="0" smtClean="0">
                <a:solidFill>
                  <a:srgbClr val="1F497D"/>
                </a:solidFill>
              </a:rPr>
              <a:t>Does it send information out?</a:t>
            </a:r>
            <a:endParaRPr lang="en-US" sz="3200" dirty="0">
              <a:solidFill>
                <a:srgbClr val="1F497D"/>
              </a:solidFill>
            </a:endParaRPr>
          </a:p>
        </p:txBody>
      </p:sp>
    </p:spTree>
    <p:extLst>
      <p:ext uri="{BB962C8B-B14F-4D97-AF65-F5344CB8AC3E}">
        <p14:creationId xmlns:p14="http://schemas.microsoft.com/office/powerpoint/2010/main" val="13816905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2" presetClass="entr" presetSubtype="8" fill="hold" nodeType="withEffect">
                                  <p:stCondLst>
                                    <p:cond delay="0"/>
                                  </p:stCondLst>
                                  <p:childTnLst>
                                    <p:set>
                                      <p:cBhvr>
                                        <p:cTn id="8" dur="1" fill="hold">
                                          <p:stCondLst>
                                            <p:cond delay="0"/>
                                          </p:stCondLst>
                                        </p:cTn>
                                        <p:tgtEl>
                                          <p:spTgt spid="11"/>
                                        </p:tgtEl>
                                        <p:attrNameLst>
                                          <p:attrName>style.visibility</p:attrName>
                                        </p:attrNameLst>
                                      </p:cBhvr>
                                      <p:to>
                                        <p:strVal val="visible"/>
                                      </p:to>
                                    </p:set>
                                    <p:anim calcmode="lin" valueType="num">
                                      <p:cBhvr additive="base">
                                        <p:cTn id="9" dur="500" fill="hold"/>
                                        <p:tgtEl>
                                          <p:spTgt spid="11"/>
                                        </p:tgtEl>
                                        <p:attrNameLst>
                                          <p:attrName>ppt_x</p:attrName>
                                        </p:attrNameLst>
                                      </p:cBhvr>
                                      <p:tavLst>
                                        <p:tav tm="0">
                                          <p:val>
                                            <p:strVal val="0-#ppt_w/2"/>
                                          </p:val>
                                        </p:tav>
                                        <p:tav tm="100000">
                                          <p:val>
                                            <p:strVal val="#ppt_x"/>
                                          </p:val>
                                        </p:tav>
                                      </p:tavLst>
                                    </p:anim>
                                    <p:anim calcmode="lin" valueType="num">
                                      <p:cBhvr additive="base">
                                        <p:cTn id="1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2" presetClass="entr" presetSubtype="1"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Input Devices</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idx="1"/>
          </p:nvPr>
        </p:nvSpPr>
        <p:spPr/>
        <p:txBody>
          <a:bodyPr/>
          <a:lstStyle/>
          <a:p>
            <a:pPr marL="0" indent="0">
              <a:buNone/>
            </a:pPr>
            <a:r>
              <a:rPr lang="en-US" dirty="0">
                <a:solidFill>
                  <a:schemeClr val="tx2"/>
                </a:solidFill>
              </a:rPr>
              <a:t>Input devices put data or information INTO the computer</a:t>
            </a:r>
            <a:r>
              <a:rPr lang="en-US" dirty="0" smtClean="0">
                <a:solidFill>
                  <a:schemeClr val="tx2"/>
                </a:solidFill>
              </a:rPr>
              <a:t>.</a:t>
            </a:r>
          </a:p>
          <a:p>
            <a:pPr marL="0" indent="0">
              <a:buNone/>
            </a:pPr>
            <a:endParaRPr lang="en-US" dirty="0">
              <a:solidFill>
                <a:schemeClr val="tx2"/>
              </a:solidFill>
            </a:endParaRPr>
          </a:p>
          <a:p>
            <a:pPr marL="0" indent="0">
              <a:buNone/>
            </a:pPr>
            <a:r>
              <a:rPr lang="en-US" dirty="0" smtClean="0">
                <a:solidFill>
                  <a:schemeClr val="tx2"/>
                </a:solidFill>
              </a:rPr>
              <a:t>A mouse is an input device. It tells the computer what to select.</a:t>
            </a:r>
          </a:p>
          <a:p>
            <a:pPr marL="0" indent="0">
              <a:buNone/>
            </a:pPr>
            <a:endParaRPr lang="en-US" dirty="0">
              <a:solidFill>
                <a:schemeClr val="tx2"/>
              </a:solidFill>
            </a:endParaRPr>
          </a:p>
          <a:p>
            <a:pPr marL="0" indent="0">
              <a:buNone/>
            </a:pPr>
            <a:endParaRPr lang="en-US" dirty="0"/>
          </a:p>
        </p:txBody>
      </p:sp>
      <p:pic>
        <p:nvPicPr>
          <p:cNvPr id="4" name="Picture 3"/>
          <p:cNvPicPr>
            <a:picLocks noChangeAspect="1"/>
          </p:cNvPicPr>
          <p:nvPr/>
        </p:nvPicPr>
        <p:blipFill>
          <a:blip r:embed="rId2"/>
          <a:stretch>
            <a:fillRect/>
          </a:stretch>
        </p:blipFill>
        <p:spPr>
          <a:xfrm>
            <a:off x="3388885" y="4232278"/>
            <a:ext cx="2094542" cy="2083002"/>
          </a:xfrm>
          <a:prstGeom prst="rect">
            <a:avLst/>
          </a:prstGeom>
        </p:spPr>
      </p:pic>
    </p:spTree>
    <p:extLst>
      <p:ext uri="{BB962C8B-B14F-4D97-AF65-F5344CB8AC3E}">
        <p14:creationId xmlns:p14="http://schemas.microsoft.com/office/powerpoint/2010/main" val="26663771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24500" cmpd="dbl">
                  <a:solidFill>
                    <a:schemeClr val="accent2">
                      <a:shade val="85000"/>
                      <a:satMod val="155000"/>
                    </a:schemeClr>
                  </a:solidFill>
                  <a:prstDash val="solid"/>
                  <a:miter lim="800000"/>
                </a:ln>
                <a:solidFill>
                  <a:srgbClr val="008000"/>
                </a:solidFill>
                <a:effectLst>
                  <a:outerShdw blurRad="38100" dist="38100" dir="7020000" algn="tl">
                    <a:srgbClr val="000000">
                      <a:alpha val="35000"/>
                    </a:srgbClr>
                  </a:outerShdw>
                </a:effectLst>
              </a:rPr>
              <a:t>What are other input devices?</a:t>
            </a:r>
            <a:endParaRPr lang="en-US" b="1" dirty="0">
              <a:ln w="24500" cmpd="dbl">
                <a:solidFill>
                  <a:schemeClr val="accent2">
                    <a:shade val="85000"/>
                    <a:satMod val="155000"/>
                  </a:schemeClr>
                </a:solidFill>
                <a:prstDash val="solid"/>
                <a:miter lim="800000"/>
              </a:ln>
              <a:solidFill>
                <a:srgbClr val="008000"/>
              </a:solidFill>
              <a:effectLst>
                <a:outerShdw blurRad="38100" dist="38100" dir="7020000" algn="tl">
                  <a:srgbClr val="000000">
                    <a:alpha val="35000"/>
                  </a:srgbClr>
                </a:outerShdw>
              </a:effectLst>
            </a:endParaRPr>
          </a:p>
        </p:txBody>
      </p:sp>
      <p:pic>
        <p:nvPicPr>
          <p:cNvPr id="13" name="Picture 12" descr="j031559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3022" y="2144835"/>
            <a:ext cx="3657600" cy="2609088"/>
          </a:xfrm>
          <a:prstGeom prst="rect">
            <a:avLst/>
          </a:prstGeom>
        </p:spPr>
      </p:pic>
    </p:spTree>
    <p:extLst>
      <p:ext uri="{BB962C8B-B14F-4D97-AF65-F5344CB8AC3E}">
        <p14:creationId xmlns:p14="http://schemas.microsoft.com/office/powerpoint/2010/main" val="875843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300" fill="hold">
                                          <p:stCondLst>
                                            <p:cond delay="0"/>
                                          </p:stCondLst>
                                        </p:cTn>
                                        <p:tgtEl>
                                          <p:spTgt spid="13"/>
                                        </p:tgtEl>
                                        <p:attrNameLst>
                                          <p:attrName>r</p:attrName>
                                        </p:attrNameLst>
                                      </p:cBhvr>
                                    </p:animRot>
                                    <p:animRot by="-240000">
                                      <p:cBhvr>
                                        <p:cTn id="7" dur="600" fill="hold">
                                          <p:stCondLst>
                                            <p:cond delay="600"/>
                                          </p:stCondLst>
                                        </p:cTn>
                                        <p:tgtEl>
                                          <p:spTgt spid="13"/>
                                        </p:tgtEl>
                                        <p:attrNameLst>
                                          <p:attrName>r</p:attrName>
                                        </p:attrNameLst>
                                      </p:cBhvr>
                                    </p:animRot>
                                    <p:animRot by="240000">
                                      <p:cBhvr>
                                        <p:cTn id="8" dur="600" fill="hold">
                                          <p:stCondLst>
                                            <p:cond delay="1200"/>
                                          </p:stCondLst>
                                        </p:cTn>
                                        <p:tgtEl>
                                          <p:spTgt spid="13"/>
                                        </p:tgtEl>
                                        <p:attrNameLst>
                                          <p:attrName>r</p:attrName>
                                        </p:attrNameLst>
                                      </p:cBhvr>
                                    </p:animRot>
                                    <p:animRot by="-240000">
                                      <p:cBhvr>
                                        <p:cTn id="9" dur="600" fill="hold">
                                          <p:stCondLst>
                                            <p:cond delay="1800"/>
                                          </p:stCondLst>
                                        </p:cTn>
                                        <p:tgtEl>
                                          <p:spTgt spid="13"/>
                                        </p:tgtEl>
                                        <p:attrNameLst>
                                          <p:attrName>r</p:attrName>
                                        </p:attrNameLst>
                                      </p:cBhvr>
                                    </p:animRot>
                                    <p:animRot by="120000">
                                      <p:cBhvr>
                                        <p:cTn id="10" dur="600" fill="hold">
                                          <p:stCondLst>
                                            <p:cond delay="24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smtClean="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rPr>
              <a:t>Input Device</a:t>
            </a:r>
            <a:endParaRPr lang="en-US" b="1" cap="all" dirty="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endParaRPr>
          </a:p>
        </p:txBody>
      </p:sp>
      <p:pic>
        <p:nvPicPr>
          <p:cNvPr id="3" name="Picture 2" descr="MC90043478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735843"/>
            <a:ext cx="3172227" cy="3172227"/>
          </a:xfrm>
          <a:prstGeom prst="rect">
            <a:avLst/>
          </a:prstGeom>
        </p:spPr>
      </p:pic>
      <p:sp>
        <p:nvSpPr>
          <p:cNvPr id="4" name="Rectangle 3"/>
          <p:cNvSpPr/>
          <p:nvPr/>
        </p:nvSpPr>
        <p:spPr>
          <a:xfrm>
            <a:off x="4675311" y="2505670"/>
            <a:ext cx="2938087"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solidFill>
                  <a:srgbClr val="008000"/>
                </a:solidFill>
                <a:effectLst>
                  <a:reflection blurRad="12700" stA="28000" endPos="45000" dist="1000" dir="5400000" sy="-100000" algn="bl" rotWithShape="0"/>
                </a:effectLst>
              </a:rPr>
              <a:t>Scanner</a:t>
            </a:r>
            <a:endParaRPr lang="en-US" sz="5400" b="1" cap="none" spc="0"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endParaRPr>
          </a:p>
        </p:txBody>
      </p:sp>
      <p:sp>
        <p:nvSpPr>
          <p:cNvPr id="5" name="TextBox 4"/>
          <p:cNvSpPr txBox="1"/>
          <p:nvPr/>
        </p:nvSpPr>
        <p:spPr>
          <a:xfrm>
            <a:off x="3913340" y="3689634"/>
            <a:ext cx="4462581" cy="1569660"/>
          </a:xfrm>
          <a:prstGeom prst="rect">
            <a:avLst/>
          </a:prstGeom>
          <a:noFill/>
        </p:spPr>
        <p:txBody>
          <a:bodyPr wrap="square" rtlCol="0">
            <a:spAutoFit/>
          </a:bodyPr>
          <a:lstStyle/>
          <a:p>
            <a:pPr algn="ctr"/>
            <a:r>
              <a:rPr lang="en-US" sz="2400" dirty="0" smtClean="0">
                <a:solidFill>
                  <a:srgbClr val="008000"/>
                </a:solidFill>
              </a:rPr>
              <a:t>A scanner converts printed documents or images into digital files that a computer can read. It inputs the data into the computer. </a:t>
            </a:r>
            <a:endParaRPr lang="en-US" sz="2400" dirty="0">
              <a:solidFill>
                <a:srgbClr val="008000"/>
              </a:solidFill>
            </a:endParaRPr>
          </a:p>
        </p:txBody>
      </p:sp>
    </p:spTree>
    <p:extLst>
      <p:ext uri="{BB962C8B-B14F-4D97-AF65-F5344CB8AC3E}">
        <p14:creationId xmlns:p14="http://schemas.microsoft.com/office/powerpoint/2010/main" val="25210940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INPUT</a:t>
            </a:r>
            <a:r>
              <a:rPr lang="en-US" dirty="0" smtClean="0"/>
              <a:t> </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DEVICES</a:t>
            </a:r>
            <a:endParaRPr lang="en-US" dirty="0"/>
          </a:p>
        </p:txBody>
      </p:sp>
      <p:pic>
        <p:nvPicPr>
          <p:cNvPr id="3" name="Picture 2" descr="C:\Documents and Settings\Owner\Local Settings\Temporary Internet Files\Content.IE5\7AM9XCBQ\MC900433873[1].png"/>
          <p:cNvPicPr>
            <a:picLocks noChangeAspect="1" noChangeArrowheads="1"/>
          </p:cNvPicPr>
          <p:nvPr/>
        </p:nvPicPr>
        <p:blipFill>
          <a:blip r:embed="rId2" cstate="print"/>
          <a:srcRect/>
          <a:stretch>
            <a:fillRect/>
          </a:stretch>
        </p:blipFill>
        <p:spPr bwMode="auto">
          <a:xfrm rot="20418754">
            <a:off x="942291" y="1731500"/>
            <a:ext cx="1828800" cy="1828800"/>
          </a:xfrm>
          <a:prstGeom prst="rect">
            <a:avLst/>
          </a:prstGeom>
          <a:noFill/>
        </p:spPr>
      </p:pic>
      <p:pic>
        <p:nvPicPr>
          <p:cNvPr id="4" name="Picture 3" descr="AA03925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4614" y="1261536"/>
            <a:ext cx="1756687" cy="2298764"/>
          </a:xfrm>
          <a:prstGeom prst="rect">
            <a:avLst/>
          </a:prstGeom>
        </p:spPr>
      </p:pic>
      <p:sp>
        <p:nvSpPr>
          <p:cNvPr id="5" name="Rectangle 4"/>
          <p:cNvSpPr/>
          <p:nvPr/>
        </p:nvSpPr>
        <p:spPr>
          <a:xfrm>
            <a:off x="5366027" y="3639888"/>
            <a:ext cx="3524807" cy="707886"/>
          </a:xfrm>
          <a:prstGeom prst="rect">
            <a:avLst/>
          </a:prstGeom>
          <a:noFill/>
        </p:spPr>
        <p:txBody>
          <a:bodyPr wrap="square" lIns="91440" tIns="45720" rIns="91440" bIns="45720">
            <a:spAutoFit/>
          </a:bodyPr>
          <a:lstStyle/>
          <a:p>
            <a:pPr algn="ct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Webcam</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Rectangle 5"/>
          <p:cNvSpPr/>
          <p:nvPr/>
        </p:nvSpPr>
        <p:spPr>
          <a:xfrm>
            <a:off x="317804" y="3712700"/>
            <a:ext cx="3524807" cy="646331"/>
          </a:xfrm>
          <a:prstGeom prst="rect">
            <a:avLst/>
          </a:prstGeom>
          <a:noFill/>
        </p:spPr>
        <p:txBody>
          <a:bodyPr wrap="squar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Digital</a:t>
            </a: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Camera</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extBox 6"/>
          <p:cNvSpPr txBox="1"/>
          <p:nvPr/>
        </p:nvSpPr>
        <p:spPr>
          <a:xfrm>
            <a:off x="1149973" y="4626518"/>
            <a:ext cx="6951328" cy="1569660"/>
          </a:xfrm>
          <a:prstGeom prst="rect">
            <a:avLst/>
          </a:prstGeom>
          <a:noFill/>
        </p:spPr>
        <p:txBody>
          <a:bodyPr wrap="square" rtlCol="0">
            <a:spAutoFit/>
          </a:bodyPr>
          <a:lstStyle/>
          <a:p>
            <a:pPr algn="ctr"/>
            <a:r>
              <a:rPr lang="en-US" sz="2400" dirty="0" smtClean="0">
                <a:solidFill>
                  <a:schemeClr val="accent4">
                    <a:lumMod val="75000"/>
                  </a:schemeClr>
                </a:solidFill>
              </a:rPr>
              <a:t>These devices take images and convert them into electrical signals a computer can understand. </a:t>
            </a:r>
            <a:br>
              <a:rPr lang="en-US" sz="2400" dirty="0" smtClean="0">
                <a:solidFill>
                  <a:schemeClr val="accent4">
                    <a:lumMod val="75000"/>
                  </a:schemeClr>
                </a:solidFill>
              </a:rPr>
            </a:br>
            <a:r>
              <a:rPr lang="en-US" sz="2400" dirty="0" smtClean="0">
                <a:solidFill>
                  <a:schemeClr val="accent4">
                    <a:lumMod val="75000"/>
                  </a:schemeClr>
                </a:solidFill>
              </a:rPr>
              <a:t>The camera takes pictures and the webcam takes videos that are sent into the computer.</a:t>
            </a:r>
            <a:endParaRPr lang="en-US" sz="2400" dirty="0">
              <a:solidFill>
                <a:schemeClr val="accent4">
                  <a:lumMod val="75000"/>
                </a:schemeClr>
              </a:solidFill>
            </a:endParaRPr>
          </a:p>
        </p:txBody>
      </p:sp>
    </p:spTree>
    <p:extLst>
      <p:ext uri="{BB962C8B-B14F-4D97-AF65-F5344CB8AC3E}">
        <p14:creationId xmlns:p14="http://schemas.microsoft.com/office/powerpoint/2010/main" val="1165947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trips(down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t>Input devices</a:t>
            </a:r>
            <a:endParaRPr lang="en-US" b="1" cap="all" dirty="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endParaRPr>
          </a:p>
        </p:txBody>
      </p:sp>
      <p:pic>
        <p:nvPicPr>
          <p:cNvPr id="3" name="Picture 2" descr="MC9004338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89684">
            <a:off x="7392868" y="858112"/>
            <a:ext cx="1828800" cy="1828800"/>
          </a:xfrm>
          <a:prstGeom prst="rect">
            <a:avLst/>
          </a:prstGeom>
        </p:spPr>
      </p:pic>
      <p:pic>
        <p:nvPicPr>
          <p:cNvPr id="4" name="Picture 3" descr="j030888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4087023"/>
            <a:ext cx="3657600" cy="2407920"/>
          </a:xfrm>
          <a:prstGeom prst="rect">
            <a:avLst/>
          </a:prstGeom>
        </p:spPr>
      </p:pic>
      <p:sp>
        <p:nvSpPr>
          <p:cNvPr id="5" name="Rectangle 4"/>
          <p:cNvSpPr/>
          <p:nvPr/>
        </p:nvSpPr>
        <p:spPr>
          <a:xfrm>
            <a:off x="4209075" y="3625358"/>
            <a:ext cx="2943497"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rgbClr val="E46C0A"/>
                </a:solidFill>
                <a:effectLst>
                  <a:outerShdw blurRad="41275" dist="20320" dir="1800000" algn="tl" rotWithShape="0">
                    <a:srgbClr val="000000">
                      <a:alpha val="40000"/>
                    </a:srgbClr>
                  </a:outerShdw>
                </a:effectLst>
              </a:rPr>
              <a:t>Keyboard</a:t>
            </a:r>
            <a:endParaRPr lang="en-US" sz="5400" b="1" cap="none" spc="0" dirty="0">
              <a:ln w="12700">
                <a:solidFill>
                  <a:schemeClr val="tx2">
                    <a:satMod val="155000"/>
                  </a:schemeClr>
                </a:solidFill>
                <a:prstDash val="solid"/>
              </a:ln>
              <a:solidFill>
                <a:srgbClr val="E46C0A"/>
              </a:solidFill>
              <a:effectLst>
                <a:outerShdw blurRad="41275" dist="20320" dir="1800000" algn="tl" rotWithShape="0">
                  <a:srgbClr val="000000">
                    <a:alpha val="40000"/>
                  </a:srgbClr>
                </a:outerShdw>
              </a:effectLst>
            </a:endParaRPr>
          </a:p>
        </p:txBody>
      </p:sp>
      <p:sp>
        <p:nvSpPr>
          <p:cNvPr id="6" name="Rectangle 5"/>
          <p:cNvSpPr/>
          <p:nvPr/>
        </p:nvSpPr>
        <p:spPr>
          <a:xfrm>
            <a:off x="3931688" y="1190537"/>
            <a:ext cx="3703959"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rPr>
              <a:t>Microphone</a:t>
            </a:r>
            <a:endParaRPr lang="en-US" sz="5400" b="1" cap="none" spc="0" dirty="0">
              <a:ln w="12700">
                <a:solidFill>
                  <a:schemeClr val="tx2">
                    <a:satMod val="155000"/>
                  </a:schemeClr>
                </a:solidFill>
                <a:prstDash val="solid"/>
              </a:ln>
              <a:solidFill>
                <a:schemeClr val="accent6">
                  <a:lumMod val="75000"/>
                </a:schemeClr>
              </a:solidFill>
              <a:effectLst>
                <a:outerShdw blurRad="41275" dist="20320" dir="1800000" algn="tl" rotWithShape="0">
                  <a:srgbClr val="000000">
                    <a:alpha val="40000"/>
                  </a:srgbClr>
                </a:outerShdw>
              </a:effectLst>
            </a:endParaRPr>
          </a:p>
        </p:txBody>
      </p:sp>
      <p:sp>
        <p:nvSpPr>
          <p:cNvPr id="7" name="TextBox 6"/>
          <p:cNvSpPr txBox="1"/>
          <p:nvPr/>
        </p:nvSpPr>
        <p:spPr>
          <a:xfrm>
            <a:off x="4376762" y="4548688"/>
            <a:ext cx="4604610" cy="1938992"/>
          </a:xfrm>
          <a:prstGeom prst="rect">
            <a:avLst/>
          </a:prstGeom>
          <a:noFill/>
        </p:spPr>
        <p:txBody>
          <a:bodyPr wrap="square" rtlCol="0">
            <a:spAutoFit/>
          </a:bodyPr>
          <a:lstStyle/>
          <a:p>
            <a:r>
              <a:rPr lang="en-US" sz="2400" dirty="0" smtClean="0">
                <a:solidFill>
                  <a:srgbClr val="E46C0A"/>
                </a:solidFill>
              </a:rPr>
              <a:t>When you type on a keyboard, the buttons are converted into electronic signals that go into the computer and tell it what to display on the monitor.</a:t>
            </a:r>
            <a:endParaRPr lang="en-US" sz="2400" dirty="0">
              <a:solidFill>
                <a:srgbClr val="E46C0A"/>
              </a:solidFill>
            </a:endParaRPr>
          </a:p>
        </p:txBody>
      </p:sp>
      <p:sp>
        <p:nvSpPr>
          <p:cNvPr id="8" name="TextBox 7"/>
          <p:cNvSpPr txBox="1"/>
          <p:nvPr/>
        </p:nvSpPr>
        <p:spPr>
          <a:xfrm>
            <a:off x="1682050" y="2028062"/>
            <a:ext cx="6814018" cy="1785104"/>
          </a:xfrm>
          <a:prstGeom prst="rect">
            <a:avLst/>
          </a:prstGeom>
          <a:noFill/>
        </p:spPr>
        <p:txBody>
          <a:bodyPr wrap="square" rtlCol="0">
            <a:spAutoFit/>
          </a:bodyPr>
          <a:lstStyle/>
          <a:p>
            <a:r>
              <a:rPr lang="en-US" sz="2200" dirty="0" smtClean="0">
                <a:solidFill>
                  <a:srgbClr val="E46C0A"/>
                </a:solidFill>
              </a:rPr>
              <a:t>Microphones convert the noises you make into electronic signals that go into the computer so it can store the sounds and play them back. Some computers have microphones you can see, like the picture. Others have microphones built into them.</a:t>
            </a:r>
            <a:endParaRPr lang="en-US" sz="2200" dirty="0">
              <a:solidFill>
                <a:srgbClr val="E46C0A"/>
              </a:solidFill>
            </a:endParaRPr>
          </a:p>
        </p:txBody>
      </p:sp>
    </p:spTree>
    <p:extLst>
      <p:ext uri="{BB962C8B-B14F-4D97-AF65-F5344CB8AC3E}">
        <p14:creationId xmlns:p14="http://schemas.microsoft.com/office/powerpoint/2010/main" val="2542719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3"/>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6"/>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nodeType="clickEffect">
                                  <p:stCondLst>
                                    <p:cond delay="0"/>
                                  </p:stCondLst>
                                  <p:childTnLst>
                                    <p:animEffect transition="out" filter="dissolve">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grpId="1" nodeType="clickEffect">
                                  <p:stCondLst>
                                    <p:cond delay="0"/>
                                  </p:stCondLst>
                                  <p:childTnLst>
                                    <p:animEffect transition="out" filter="dissolve">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9" presetClass="exit" presetSubtype="0" fill="hold" grpId="1" nodeType="clickEffect">
                                  <p:stCondLst>
                                    <p:cond delay="0"/>
                                  </p:stCondLst>
                                  <p:childTnLst>
                                    <p:animEffect transition="out" filter="dissolv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childTnLst>
                          </p:cTn>
                        </p:par>
                        <p:par>
                          <p:cTn id="26" fill="hold">
                            <p:stCondLst>
                              <p:cond delay="500"/>
                            </p:stCondLst>
                            <p:childTnLst>
                              <p:par>
                                <p:cTn id="27" presetID="20"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edge">
                                      <p:cBhvr>
                                        <p:cTn id="29" dur="2000"/>
                                        <p:tgtEl>
                                          <p:spTgt spid="5"/>
                                        </p:tgtEl>
                                      </p:cBhvr>
                                    </p:animEffect>
                                  </p:childTnLst>
                                </p:cTn>
                              </p:par>
                            </p:childTnLst>
                          </p:cTn>
                        </p:par>
                        <p:par>
                          <p:cTn id="30" fill="hold">
                            <p:stCondLst>
                              <p:cond delay="2500"/>
                            </p:stCondLst>
                            <p:childTnLst>
                              <p:par>
                                <p:cTn id="31" presetID="2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edge">
                                      <p:cBhvr>
                                        <p:cTn id="33" dur="2000"/>
                                        <p:tgtEl>
                                          <p:spTgt spid="7"/>
                                        </p:tgtEl>
                                      </p:cBhvr>
                                    </p:animEffect>
                                  </p:childTnLst>
                                </p:cTn>
                              </p:par>
                            </p:childTnLst>
                          </p:cTn>
                        </p:par>
                        <p:par>
                          <p:cTn id="34" fill="hold">
                            <p:stCondLst>
                              <p:cond delay="4500"/>
                            </p:stCondLst>
                            <p:childTnLst>
                              <p:par>
                                <p:cTn id="35" presetID="20"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edge">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P spid="7" grpId="0"/>
      <p:bldP spid="8" grpId="0"/>
      <p:bldP spid="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Output Devices</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idx="1"/>
          </p:nvPr>
        </p:nvSpPr>
        <p:spPr/>
        <p:txBody>
          <a:bodyPr/>
          <a:lstStyle/>
          <a:p>
            <a:pPr marL="0" indent="0">
              <a:buNone/>
            </a:pPr>
            <a:r>
              <a:rPr lang="en-US" dirty="0" smtClean="0">
                <a:solidFill>
                  <a:srgbClr val="1F497D"/>
                </a:solidFill>
              </a:rPr>
              <a:t>Output devices send data or information OUT OF the computer.</a:t>
            </a:r>
          </a:p>
          <a:p>
            <a:pPr marL="0" indent="0">
              <a:buNone/>
            </a:pPr>
            <a:endParaRPr lang="en-US" dirty="0" smtClean="0">
              <a:solidFill>
                <a:srgbClr val="1F497D"/>
              </a:solidFill>
            </a:endParaRPr>
          </a:p>
          <a:p>
            <a:pPr marL="0" indent="0">
              <a:buNone/>
            </a:pPr>
            <a:r>
              <a:rPr lang="en-US" dirty="0" smtClean="0">
                <a:solidFill>
                  <a:srgbClr val="1F497D"/>
                </a:solidFill>
              </a:rPr>
              <a:t>A monitor is an output device. It displays what the computer is doing.</a:t>
            </a:r>
          </a:p>
          <a:p>
            <a:pPr marL="0" indent="0">
              <a:buNone/>
            </a:pPr>
            <a:endParaRPr lang="en-US" dirty="0" smtClean="0">
              <a:solidFill>
                <a:srgbClr val="1F497D"/>
              </a:solidFill>
            </a:endParaRPr>
          </a:p>
          <a:p>
            <a:pPr marL="0" indent="0">
              <a:buNone/>
            </a:pPr>
            <a:endParaRPr lang="en-US" dirty="0"/>
          </a:p>
        </p:txBody>
      </p:sp>
      <p:pic>
        <p:nvPicPr>
          <p:cNvPr id="4" name="Picture 11" descr="C:\Users\kmr5090\AppData\Local\Microsoft\Windows\Temporary Internet Files\Content.IE5\CS84Q1MS\MC90044133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5314" y="4436902"/>
            <a:ext cx="2414587" cy="2414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9887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24500" cmpd="dbl">
                  <a:solidFill>
                    <a:schemeClr val="accent2">
                      <a:shade val="85000"/>
                      <a:satMod val="155000"/>
                    </a:schemeClr>
                  </a:solidFill>
                  <a:prstDash val="solid"/>
                  <a:miter lim="800000"/>
                </a:ln>
                <a:solidFill>
                  <a:srgbClr val="008000"/>
                </a:solidFill>
                <a:effectLst>
                  <a:outerShdw blurRad="38100" dist="38100" dir="7020000" algn="tl">
                    <a:srgbClr val="000000">
                      <a:alpha val="35000"/>
                    </a:srgbClr>
                  </a:outerShdw>
                </a:effectLst>
              </a:rPr>
              <a:t>What are other output devices?</a:t>
            </a:r>
            <a:endParaRPr lang="en-US" b="1" dirty="0">
              <a:ln w="24500" cmpd="dbl">
                <a:solidFill>
                  <a:schemeClr val="accent2">
                    <a:shade val="85000"/>
                    <a:satMod val="155000"/>
                  </a:schemeClr>
                </a:solidFill>
                <a:prstDash val="solid"/>
                <a:miter lim="800000"/>
              </a:ln>
              <a:solidFill>
                <a:srgbClr val="008000"/>
              </a:solidFill>
              <a:effectLst>
                <a:outerShdw blurRad="38100" dist="38100" dir="7020000" algn="tl">
                  <a:srgbClr val="000000">
                    <a:alpha val="35000"/>
                  </a:srgbClr>
                </a:outerShdw>
              </a:effectLst>
            </a:endParaRPr>
          </a:p>
        </p:txBody>
      </p:sp>
      <p:pic>
        <p:nvPicPr>
          <p:cNvPr id="13" name="Picture 12" descr="j031559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3022" y="2144835"/>
            <a:ext cx="3657600" cy="2609088"/>
          </a:xfrm>
          <a:prstGeom prst="rect">
            <a:avLst/>
          </a:prstGeom>
        </p:spPr>
      </p:pic>
    </p:spTree>
    <p:extLst>
      <p:ext uri="{BB962C8B-B14F-4D97-AF65-F5344CB8AC3E}">
        <p14:creationId xmlns:p14="http://schemas.microsoft.com/office/powerpoint/2010/main" val="24054609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300" fill="hold">
                                          <p:stCondLst>
                                            <p:cond delay="0"/>
                                          </p:stCondLst>
                                        </p:cTn>
                                        <p:tgtEl>
                                          <p:spTgt spid="13"/>
                                        </p:tgtEl>
                                        <p:attrNameLst>
                                          <p:attrName>r</p:attrName>
                                        </p:attrNameLst>
                                      </p:cBhvr>
                                    </p:animRot>
                                    <p:animRot by="-240000">
                                      <p:cBhvr>
                                        <p:cTn id="7" dur="600" fill="hold">
                                          <p:stCondLst>
                                            <p:cond delay="600"/>
                                          </p:stCondLst>
                                        </p:cTn>
                                        <p:tgtEl>
                                          <p:spTgt spid="13"/>
                                        </p:tgtEl>
                                        <p:attrNameLst>
                                          <p:attrName>r</p:attrName>
                                        </p:attrNameLst>
                                      </p:cBhvr>
                                    </p:animRot>
                                    <p:animRot by="240000">
                                      <p:cBhvr>
                                        <p:cTn id="8" dur="600" fill="hold">
                                          <p:stCondLst>
                                            <p:cond delay="1200"/>
                                          </p:stCondLst>
                                        </p:cTn>
                                        <p:tgtEl>
                                          <p:spTgt spid="13"/>
                                        </p:tgtEl>
                                        <p:attrNameLst>
                                          <p:attrName>r</p:attrName>
                                        </p:attrNameLst>
                                      </p:cBhvr>
                                    </p:animRot>
                                    <p:animRot by="-240000">
                                      <p:cBhvr>
                                        <p:cTn id="9" dur="600" fill="hold">
                                          <p:stCondLst>
                                            <p:cond delay="1800"/>
                                          </p:stCondLst>
                                        </p:cTn>
                                        <p:tgtEl>
                                          <p:spTgt spid="13"/>
                                        </p:tgtEl>
                                        <p:attrNameLst>
                                          <p:attrName>r</p:attrName>
                                        </p:attrNameLst>
                                      </p:cBhvr>
                                    </p:animRot>
                                    <p:animRot by="120000">
                                      <p:cBhvr>
                                        <p:cTn id="10" dur="600" fill="hold">
                                          <p:stCondLst>
                                            <p:cond delay="24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759</TotalTime>
  <Words>369</Words>
  <Application>Microsoft Macintosh PowerPoint</Application>
  <PresentationFormat>On-screen Show (4:3)</PresentationFormat>
  <Paragraphs>47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Input and Output Devices</vt:lpstr>
      <vt:lpstr>Input and Output:  What’s the difference?</vt:lpstr>
      <vt:lpstr>Input Devices</vt:lpstr>
      <vt:lpstr>What are other input devices?</vt:lpstr>
      <vt:lpstr>Input Device</vt:lpstr>
      <vt:lpstr>INPUT DEVICES</vt:lpstr>
      <vt:lpstr>Input devices</vt:lpstr>
      <vt:lpstr>Output Devices</vt:lpstr>
      <vt:lpstr>What are other output devices?</vt:lpstr>
      <vt:lpstr>Output Devices</vt:lpstr>
      <vt:lpstr>Output Device</vt:lpstr>
      <vt:lpstr>Other Devices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Input and Output Devices</dc:title>
  <dc:creator>Emily Mross</dc:creator>
  <cp:lastModifiedBy>Emily Mross</cp:lastModifiedBy>
  <cp:revision>13</cp:revision>
  <dcterms:created xsi:type="dcterms:W3CDTF">2012-05-09T05:45:42Z</dcterms:created>
  <dcterms:modified xsi:type="dcterms:W3CDTF">2012-05-09T18:25:18Z</dcterms:modified>
</cp:coreProperties>
</file>